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8" r:id="rId9"/>
    <p:sldId id="266" r:id="rId10"/>
    <p:sldId id="262" r:id="rId11"/>
    <p:sldId id="263" r:id="rId12"/>
    <p:sldId id="267" r:id="rId13"/>
    <p:sldId id="264" r:id="rId14"/>
    <p:sldId id="265" r:id="rId15"/>
  </p:sldIdLst>
  <p:sldSz cx="9144000" cy="5143500" type="screen16x9"/>
  <p:notesSz cx="6858000" cy="9144000"/>
  <p:embeddedFontLst>
    <p:embeddedFont>
      <p:font typeface="Raleway" charset="0"/>
      <p:regular r:id="rId17"/>
      <p:bold r:id="rId18"/>
      <p:italic r:id="rId19"/>
      <p:boldItalic r:id="rId20"/>
    </p:embeddedFont>
    <p:embeddedFont>
      <p:font typeface="Lato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70" y="-4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7950" y="506150"/>
            <a:ext cx="7688100" cy="166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Hand Gesture Recognition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7952" y="1372475"/>
            <a:ext cx="7688100" cy="54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28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Group Name: </a:t>
            </a:r>
            <a:r>
              <a:rPr lang="en" sz="2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TheWildcards</a:t>
            </a:r>
          </a:p>
          <a:p>
            <a:pPr lvl="0" algn="ctr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200" dirty="0">
                <a:solidFill>
                  <a:srgbClr val="898989"/>
                </a:solidFill>
                <a:latin typeface="Raleway"/>
                <a:ea typeface="Raleway"/>
                <a:cs typeface="Raleway"/>
                <a:sym typeface="Raleway"/>
              </a:rPr>
              <a:t>   	</a:t>
            </a:r>
            <a:r>
              <a:rPr lang="en" sz="2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Akash Soni</a:t>
            </a:r>
          </a:p>
          <a:p>
            <a:pPr lvl="0" algn="ctr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     </a:t>
            </a:r>
            <a:r>
              <a:rPr lang="en" sz="2200" b="1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- </a:t>
            </a:r>
            <a:r>
              <a:rPr lang="en" sz="2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Kashish Shah</a:t>
            </a:r>
          </a:p>
          <a:p>
            <a:pPr lvl="0" algn="ctr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" sz="2200" b="1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- </a:t>
            </a:r>
            <a:r>
              <a:rPr lang="en" sz="2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Raj Shah</a:t>
            </a:r>
          </a:p>
          <a:p>
            <a:pPr lvl="0" algn="ctr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2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  <a:p>
            <a:pPr lvl="0" algn="ctr" rtl="0">
              <a:lnSpc>
                <a:spcPct val="115000"/>
              </a:lnSpc>
              <a:spcBef>
                <a:spcPts val="600"/>
              </a:spcBef>
              <a:buNone/>
            </a:pPr>
            <a:r>
              <a:rPr lang="en" sz="2600" dirty="0">
                <a:solidFill>
                  <a:srgbClr val="002060"/>
                </a:solidFill>
                <a:latin typeface="Raleway"/>
                <a:ea typeface="Raleway"/>
                <a:cs typeface="Raleway"/>
                <a:sym typeface="Raleway"/>
              </a:rPr>
              <a:t>School of Engineering &amp; Applied Science|</a:t>
            </a:r>
            <a:r>
              <a:rPr lang="en" sz="2600" dirty="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|AHMEDABAD UNIVERSITY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Observation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29450" y="1350200"/>
            <a:ext cx="7828800" cy="354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IN" sz="2000" dirty="0" smtClean="0">
                <a:solidFill>
                  <a:schemeClr val="bg2"/>
                </a:solidFill>
                <a:latin typeface="Raleway" charset="0"/>
              </a:rPr>
              <a:t> Skin segmentation is challenging while having a background of same colour as that of skin.</a:t>
            </a:r>
          </a:p>
          <a:p>
            <a:r>
              <a:rPr lang="en-IN" sz="2000" dirty="0" smtClean="0">
                <a:solidFill>
                  <a:schemeClr val="bg2"/>
                </a:solidFill>
                <a:latin typeface="Raleway" charset="0"/>
              </a:rPr>
              <a:t> Better the Illumination, better the accuracy.</a:t>
            </a:r>
          </a:p>
          <a:p>
            <a:r>
              <a:rPr lang="en-IN" sz="2000" dirty="0" smtClean="0">
                <a:solidFill>
                  <a:schemeClr val="bg2"/>
                </a:solidFill>
                <a:latin typeface="Raleway" charset="0"/>
              </a:rPr>
              <a:t> Orientation had been an issue in the initial phase of the project, but now it has been handled very efficiently b</a:t>
            </a:r>
            <a:r>
              <a:rPr lang="en-IN" sz="1800" dirty="0" smtClean="0">
                <a:solidFill>
                  <a:schemeClr val="bg2"/>
                </a:solidFill>
                <a:latin typeface="Raleway" charset="0"/>
              </a:rPr>
              <a:t>y </a:t>
            </a:r>
            <a:r>
              <a:rPr lang="en-IN" sz="1800" b="1" dirty="0" smtClean="0">
                <a:solidFill>
                  <a:schemeClr val="bg2"/>
                </a:solidFill>
                <a:latin typeface="Raleway" charset="0"/>
              </a:rPr>
              <a:t>Hull Convex Method</a:t>
            </a:r>
          </a:p>
          <a:p>
            <a:r>
              <a:rPr lang="en-IN" sz="1800" dirty="0" smtClean="0">
                <a:solidFill>
                  <a:schemeClr val="bg2"/>
                </a:solidFill>
                <a:latin typeface="Raleway" charset="0"/>
              </a:rPr>
              <a:t> There is a false detection of gestures in the case where there is a changing background.</a:t>
            </a:r>
          </a:p>
          <a:p>
            <a:pPr lvl="1">
              <a:buNone/>
            </a:pPr>
            <a:endParaRPr lang="en-IN" sz="2000" dirty="0" smtClean="0">
              <a:solidFill>
                <a:schemeClr val="bg2"/>
              </a:solidFill>
              <a:latin typeface="Raleway" charset="0"/>
            </a:endParaRPr>
          </a:p>
          <a:p>
            <a:endParaRPr lang="en-IN" sz="2000" dirty="0" smtClean="0">
              <a:solidFill>
                <a:schemeClr val="bg2"/>
              </a:solidFill>
              <a:latin typeface="Raleway" charset="0"/>
            </a:endParaRPr>
          </a:p>
          <a:p>
            <a:endParaRPr lang="en-US" sz="2000" dirty="0" smtClean="0">
              <a:solidFill>
                <a:schemeClr val="bg2"/>
              </a:solidFill>
              <a:latin typeface="Raleway" charset="0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29450" y="1350200"/>
            <a:ext cx="7828800" cy="354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2000" dirty="0" smtClean="0"/>
              <a:t>  Hull convexity removes convexity defects and</a:t>
            </a:r>
            <a:br>
              <a:rPr lang="en-US" sz="2000" dirty="0" smtClean="0"/>
            </a:br>
            <a:r>
              <a:rPr lang="en-US" sz="2000" dirty="0" smtClean="0"/>
              <a:t>helps to form different hand contours.</a:t>
            </a:r>
          </a:p>
          <a:p>
            <a:r>
              <a:rPr lang="en-US" sz="2000" dirty="0" smtClean="0"/>
              <a:t>  Convexity defect is the deepest point of deviation on the contour</a:t>
            </a:r>
          </a:p>
          <a:p>
            <a:r>
              <a:rPr lang="en-US" sz="2000" dirty="0" smtClean="0"/>
              <a:t> Cosine rule helps to find angle for all convexity defects and separate different gestures.</a:t>
            </a:r>
          </a:p>
          <a:p>
            <a:pPr>
              <a:buNone/>
            </a:pPr>
            <a:endParaRPr lang="en-US" sz="2000" dirty="0" smtClean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333750"/>
            <a:ext cx="3771900" cy="127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8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Future Work</a:t>
            </a:r>
            <a:endParaRPr lang="en" dirty="0"/>
          </a:p>
        </p:txBody>
      </p:sp>
      <p:sp>
        <p:nvSpPr>
          <p:cNvPr id="5" name="Shape 129"/>
          <p:cNvSpPr txBox="1">
            <a:spLocks noGrp="1"/>
          </p:cNvSpPr>
          <p:nvPr>
            <p:ph type="body" idx="1"/>
          </p:nvPr>
        </p:nvSpPr>
        <p:spPr>
          <a:xfrm>
            <a:off x="685800" y="1200150"/>
            <a:ext cx="7828800" cy="354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 To increase the robustness of the skin segmentation.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 Add more gestures into the dictionary.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 Reducing the limitations imposed by the usage of  bounding box and automatically detecting the region of interest from the entire frame</a:t>
            </a:r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.</a:t>
            </a:r>
          </a:p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Define gestures using two hands</a:t>
            </a:r>
            <a:endParaRPr sz="2400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29450" y="1350200"/>
            <a:ext cx="7828800" cy="354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b="1" dirty="0" smtClean="0">
                <a:solidFill>
                  <a:schemeClr val="bg2"/>
                </a:solidFill>
                <a:latin typeface="Raleway" charset="0"/>
              </a:rPr>
              <a:t>[1] 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Elmezain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M., Al-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Hamadi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A.,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Appenrodt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J.,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Michaelis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B., "A Hidden Markov Model-based continuous gesture recognition system for hand motion trajectory,” Pattern Recognition, 2008. ICPR 2008. 19th International Conference on, vol., no., pp.1-4, 8-11 Dec. 2008.</a:t>
            </a:r>
          </a:p>
          <a:p>
            <a:pPr>
              <a:buNone/>
            </a:pPr>
            <a:r>
              <a:rPr lang="en-US" sz="1200" b="1" dirty="0" smtClean="0">
                <a:solidFill>
                  <a:schemeClr val="bg2"/>
                </a:solidFill>
                <a:latin typeface="Raleway" charset="0"/>
              </a:rPr>
              <a:t>[2] 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T.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Starner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, A.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Pentland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, Visual recognition of American sign language using hidden Markov model, Proceedings of the International Workshop on Automatic Face-and Gesture- Recognition, Zurich, Switzerland, June 1995,pp.189-194.</a:t>
            </a:r>
          </a:p>
          <a:p>
            <a:pPr>
              <a:buNone/>
            </a:pPr>
            <a:r>
              <a:rPr lang="en-US" sz="1200" b="1" dirty="0" smtClean="0">
                <a:solidFill>
                  <a:schemeClr val="bg2"/>
                </a:solidFill>
                <a:latin typeface="Raleway" charset="0"/>
              </a:rPr>
              <a:t>[3]  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Tipping, M. E., and C. M. Bishop. Probabilistic Principal Component Analysis. Journal of the Royal Statistical Society. Series B (Statistical Methodology), Vol. 61, No.3, 1999, pp. 611622.</a:t>
            </a:r>
          </a:p>
          <a:p>
            <a:pPr>
              <a:buNone/>
            </a:pPr>
            <a:r>
              <a:rPr lang="en-US" sz="1200" b="1" dirty="0" smtClean="0">
                <a:solidFill>
                  <a:schemeClr val="bg2"/>
                </a:solidFill>
                <a:latin typeface="Raleway" charset="0"/>
              </a:rPr>
              <a:t>[4]  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"HAND GESTURE RECOGNITION: A LITERATURE REVIEW",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Rafiqul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Zaman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,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Khanand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Noor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, Adnan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Ibraheem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, 2012, Department of Computer Science, A.M.U. Aligarh, India.</a:t>
            </a:r>
          </a:p>
          <a:p>
            <a:pPr>
              <a:buNone/>
            </a:pPr>
            <a:r>
              <a:rPr lang="en-US" sz="1200" b="1" dirty="0" smtClean="0">
                <a:solidFill>
                  <a:schemeClr val="bg2"/>
                </a:solidFill>
                <a:latin typeface="Raleway" charset="0"/>
              </a:rPr>
              <a:t>[5]  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"Hand-gesture recognition using computer-vision techniques", 2013, David J. Rios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Soria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,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Satu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E. Schaeffer, Sara E. Garza-Villarreal, Universidad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Autonoma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de Nuevo </a:t>
            </a:r>
            <a:r>
              <a:rPr lang="en-US" sz="1200" dirty="0" err="1" smtClean="0">
                <a:solidFill>
                  <a:schemeClr val="bg2"/>
                </a:solidFill>
                <a:latin typeface="Raleway" charset="0"/>
              </a:rPr>
              <a:t>Leasn</a:t>
            </a:r>
            <a:r>
              <a:rPr lang="en-US" sz="1200" dirty="0" smtClean="0">
                <a:solidFill>
                  <a:schemeClr val="bg2"/>
                </a:solidFill>
                <a:latin typeface="Raleway" charset="0"/>
              </a:rPr>
              <a:t> (UANL) San Nicolas de los Garza, NL, Mexico.</a:t>
            </a:r>
          </a:p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bg2"/>
              </a:solidFill>
              <a:latin typeface="Raleway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28975" y="2365675"/>
            <a:ext cx="5086500" cy="157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7650" y="59000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solidFill>
                  <a:srgbClr val="000000"/>
                </a:solidFill>
              </a:rPr>
              <a:t>Motivation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13502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1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Among us, there are some people who do not have the voice to express, and sometimes, the capability to hear.</a:t>
            </a:r>
          </a:p>
          <a:p>
            <a:pPr lvl="0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1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deaf and dumb sign language was developed to aid the communication for such people.</a:t>
            </a:r>
          </a:p>
          <a:p>
            <a:pPr lvl="0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18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idea is to create a user-friendly interface which could help them communicate, to give them a voice.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7650" y="6471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Problem Statement  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24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problem statement consists of two parts:</a:t>
            </a:r>
          </a:p>
          <a:p>
            <a:pPr marL="914400" lvl="1" indent="-3873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24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Hand Recognition </a:t>
            </a:r>
            <a:r>
              <a:rPr lang="en" sz="2400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</a:t>
            </a:r>
            <a:endParaRPr sz="24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8735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24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Hand Gesture Recognition System</a:t>
            </a:r>
          </a:p>
          <a:p>
            <a:pPr marL="1371600" lvl="2" indent="-3873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endParaRPr lang="en" sz="24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lvl="2" indent="-387350">
              <a:spcAft>
                <a:spcPts val="0"/>
              </a:spcAft>
              <a:buClr>
                <a:srgbClr val="000000"/>
              </a:buClr>
              <a:buFont typeface="Raleway"/>
              <a:buChar char="■"/>
            </a:pPr>
            <a:r>
              <a:rPr lang="en" sz="2400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Region of Interest: Palm</a:t>
            </a:r>
          </a:p>
          <a:p>
            <a:pPr marL="1371600" lvl="2" indent="-3873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endParaRPr lang="en" sz="24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7650" y="504250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Existing Literature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"Hand-gesture recognition using computer-vision techniques", 2013, David J. Rios-Soria, Satu E. Schaeffer, Sara E. Garza-Villarreal, Universidad Autónoma de Nuevo León (UANL) San Nicolás de los Garza, NL, Mexico. (21st International Conference on Computer Graphics, Visualization and Computer Vision 2013)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“HAND GESTURE RECOGNITION: A LITERATURE REVIEW”, Rafiqul Zaman, Khanand Noor, Adnan Ibraheem, 2012, Department of Computer Science, A.M.U. Aligarh, India. (International Journal of Innovative Research in Computer and Communication Engineering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66750"/>
            <a:ext cx="7688700" cy="535200"/>
          </a:xfrm>
        </p:spPr>
        <p:txBody>
          <a:bodyPr/>
          <a:lstStyle/>
          <a:p>
            <a:r>
              <a:rPr lang="en-US" dirty="0" smtClean="0"/>
              <a:t>Flowchart Representation</a:t>
            </a:r>
            <a:endParaRPr lang="en-US" dirty="0"/>
          </a:p>
        </p:txBody>
      </p:sp>
      <p:pic>
        <p:nvPicPr>
          <p:cNvPr id="4098" name="Picture 2" descr="C:\Users\AKASH SONI\Desktop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123949"/>
            <a:ext cx="6172200" cy="4034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pic>
        <p:nvPicPr>
          <p:cNvPr id="2052" name="Picture 4" descr="C:\Users\AKASH SONI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514350"/>
            <a:ext cx="4838649" cy="4343400"/>
          </a:xfrm>
          <a:prstGeom prst="rect">
            <a:avLst/>
          </a:prstGeom>
          <a:noFill/>
        </p:spPr>
      </p:pic>
      <p:pic>
        <p:nvPicPr>
          <p:cNvPr id="2054" name="Picture 6" descr="C:\Users\AKASH SONI\Desktop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514350"/>
            <a:ext cx="4749082" cy="4419600"/>
          </a:xfrm>
          <a:prstGeom prst="rect">
            <a:avLst/>
          </a:prstGeom>
          <a:noFill/>
        </p:spPr>
      </p:pic>
      <p:pic>
        <p:nvPicPr>
          <p:cNvPr id="2055" name="Picture 7" descr="C:\Users\AKASH SONI\Desktop\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514350"/>
            <a:ext cx="4895850" cy="4343093"/>
          </a:xfrm>
          <a:prstGeom prst="rect">
            <a:avLst/>
          </a:prstGeom>
          <a:noFill/>
        </p:spPr>
      </p:pic>
      <p:pic>
        <p:nvPicPr>
          <p:cNvPr id="2056" name="Picture 8" descr="C:\Users\AKASH SONI\Desktop\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38400" y="542924"/>
            <a:ext cx="5105400" cy="4403408"/>
          </a:xfrm>
          <a:prstGeom prst="rect">
            <a:avLst/>
          </a:prstGeom>
          <a:noFill/>
        </p:spPr>
      </p:pic>
      <p:pic>
        <p:nvPicPr>
          <p:cNvPr id="2057" name="Picture 9" descr="C:\Users\AKASH SONI\Desktop\5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2201" y="512728"/>
            <a:ext cx="4806168" cy="4421222"/>
          </a:xfrm>
          <a:prstGeom prst="rect">
            <a:avLst/>
          </a:prstGeom>
          <a:noFill/>
        </p:spPr>
      </p:pic>
      <p:pic>
        <p:nvPicPr>
          <p:cNvPr id="2058" name="Picture 10" descr="C:\Users\AKASH SONI\Desktop\6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0" y="361950"/>
            <a:ext cx="5233988" cy="4599928"/>
          </a:xfrm>
          <a:prstGeom prst="rect">
            <a:avLst/>
          </a:prstGeom>
          <a:noFill/>
        </p:spPr>
      </p:pic>
      <p:pic>
        <p:nvPicPr>
          <p:cNvPr id="2059" name="Picture 11" descr="C:\Users\AKASH SONI\Desktop\7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14600" y="438149"/>
            <a:ext cx="5029200" cy="4537535"/>
          </a:xfrm>
          <a:prstGeom prst="rect">
            <a:avLst/>
          </a:prstGeom>
          <a:noFill/>
        </p:spPr>
      </p:pic>
      <p:pic>
        <p:nvPicPr>
          <p:cNvPr id="2060" name="Picture 12" descr="C:\Users\AKASH SONI\Desktop\8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362200" y="361950"/>
            <a:ext cx="5248275" cy="4590719"/>
          </a:xfrm>
          <a:prstGeom prst="rect">
            <a:avLst/>
          </a:prstGeom>
          <a:noFill/>
        </p:spPr>
      </p:pic>
      <p:pic>
        <p:nvPicPr>
          <p:cNvPr id="2061" name="Picture 13" descr="C:\Users\AKASH SONI\Desktop\9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86000" y="285750"/>
            <a:ext cx="5129213" cy="4660188"/>
          </a:xfrm>
          <a:prstGeom prst="rect">
            <a:avLst/>
          </a:prstGeom>
          <a:noFill/>
        </p:spPr>
      </p:pic>
      <p:pic>
        <p:nvPicPr>
          <p:cNvPr id="2062" name="Picture 14" descr="C:\Users\AKASH SONI\Downloads\10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514600" y="285750"/>
            <a:ext cx="5114522" cy="4548188"/>
          </a:xfrm>
          <a:prstGeom prst="rect">
            <a:avLst/>
          </a:prstGeom>
          <a:noFill/>
        </p:spPr>
      </p:pic>
      <p:pic>
        <p:nvPicPr>
          <p:cNvPr id="2063" name="Picture 15" descr="C:\Users\AKASH SONI\Downloads\11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438400" y="285749"/>
            <a:ext cx="5181600" cy="472675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Statistical Information</a:t>
            </a:r>
            <a:endParaRPr lang="en" dirty="0"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29450" y="1350200"/>
            <a:ext cx="7828800" cy="354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Dismiss convexity defect if angle &gt; 90</a:t>
            </a:r>
            <a:r>
              <a:rPr lang="en-US" sz="2400" dirty="0" smtClean="0"/>
              <a:t>°</a:t>
            </a:r>
            <a:endParaRPr sz="2400" dirty="0">
              <a:solidFill>
                <a:schemeClr val="bg2"/>
              </a:solidFill>
              <a:latin typeface="Raleway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14550"/>
            <a:ext cx="7410450" cy="266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16"/>
          <p:cNvSpPr txBox="1">
            <a:spLocks noGrp="1"/>
          </p:cNvSpPr>
          <p:nvPr>
            <p:ph type="title"/>
          </p:nvPr>
        </p:nvSpPr>
        <p:spPr>
          <a:xfrm>
            <a:off x="729450" y="604275"/>
            <a:ext cx="7688700" cy="53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Statistical Information</a:t>
            </a:r>
            <a:endParaRPr lang="en" dirty="0"/>
          </a:p>
        </p:txBody>
      </p:sp>
      <p:sp>
        <p:nvSpPr>
          <p:cNvPr id="5" name="Shape 117"/>
          <p:cNvSpPr txBox="1">
            <a:spLocks noGrp="1"/>
          </p:cNvSpPr>
          <p:nvPr>
            <p:ph type="body" idx="1"/>
          </p:nvPr>
        </p:nvSpPr>
        <p:spPr>
          <a:xfrm>
            <a:off x="729450" y="1350200"/>
            <a:ext cx="7828800" cy="354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</a:rPr>
              <a:t> Box size (for gesture detection): 300 x 300</a:t>
            </a:r>
          </a:p>
          <a:p>
            <a:endParaRPr sz="2400" dirty="0">
              <a:solidFill>
                <a:schemeClr val="bg2"/>
              </a:solidFill>
              <a:latin typeface="Raleway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143000" y="2419350"/>
          <a:ext cx="6705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/>
                <a:gridCol w="2235200"/>
                <a:gridCol w="2235200"/>
              </a:tblGrid>
              <a:tr h="76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Ideal Conditions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Non-ideal Conditions</a:t>
                      </a:r>
                      <a:endParaRPr lang="en-US" sz="2500" dirty="0"/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  <a:endParaRPr lang="en-US" sz="25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More than 85%</a:t>
                      </a:r>
                      <a:endParaRPr lang="en-US" sz="25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Between 30-50%</a:t>
                      </a:r>
                      <a:endParaRPr lang="en-US" sz="25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66750"/>
            <a:ext cx="7688700" cy="535200"/>
          </a:xfrm>
        </p:spPr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AKASH SONI\Downloads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52550"/>
            <a:ext cx="4294878" cy="3491351"/>
          </a:xfrm>
          <a:prstGeom prst="rect">
            <a:avLst/>
          </a:prstGeom>
          <a:noFill/>
        </p:spPr>
      </p:pic>
      <p:pic>
        <p:nvPicPr>
          <p:cNvPr id="3075" name="Picture 3" descr="C:\Users\AKASH SONI\Downloads\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200150"/>
            <a:ext cx="4157663" cy="37544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583</Words>
  <Application>Microsoft Office PowerPoint</Application>
  <PresentationFormat>On-screen Show (16:9)</PresentationFormat>
  <Paragraphs>58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Raleway</vt:lpstr>
      <vt:lpstr>Lato</vt:lpstr>
      <vt:lpstr>Streamline</vt:lpstr>
      <vt:lpstr>Hand Gesture Recognition</vt:lpstr>
      <vt:lpstr>Motivation</vt:lpstr>
      <vt:lpstr>Problem Statement   </vt:lpstr>
      <vt:lpstr>Existing Literature</vt:lpstr>
      <vt:lpstr>Flowchart Representation</vt:lpstr>
      <vt:lpstr>Results</vt:lpstr>
      <vt:lpstr>Statistical Information</vt:lpstr>
      <vt:lpstr>Statistical Information</vt:lpstr>
      <vt:lpstr>Problems</vt:lpstr>
      <vt:lpstr>Observation</vt:lpstr>
      <vt:lpstr>Conclusion</vt:lpstr>
      <vt:lpstr>Future Work</vt:lpstr>
      <vt:lpstr>References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</dc:title>
  <cp:lastModifiedBy>AKASH SONI</cp:lastModifiedBy>
  <cp:revision>62</cp:revision>
  <dcterms:modified xsi:type="dcterms:W3CDTF">2017-11-13T12:48:18Z</dcterms:modified>
</cp:coreProperties>
</file>